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9" r:id="rId2"/>
    <p:sldId id="274" r:id="rId3"/>
    <p:sldId id="275" r:id="rId4"/>
    <p:sldId id="288" r:id="rId5"/>
    <p:sldId id="289" r:id="rId6"/>
    <p:sldId id="290" r:id="rId7"/>
  </p:sldIdLst>
  <p:sldSz cx="12192000" cy="6858000"/>
  <p:notesSz cx="6858000" cy="9144000"/>
  <p:embeddedFontLst>
    <p:embeddedFont>
      <p:font typeface="Libre Franklin" pitchFamily="2" charset="0"/>
      <p:regular r:id="rId9"/>
      <p:bold r:id="rId10"/>
      <p:italic r:id="rId11"/>
      <p:boldItalic r:id="rId12"/>
    </p:embeddedFont>
    <p:embeddedFont>
      <p:font typeface="Libre Franklin Black" pitchFamily="2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jFzR5PUjPjbONAc/QannlT3viv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BAFEA5-1CA0-4E32-8281-AC8918590741}">
  <a:tblStyle styleId="{A2BAFEA5-1CA0-4E32-8281-AC891859074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C84E869-DB89-4AC4-950B-415E4D28C10E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6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6" name="Google Shape;3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1" name="Google Shape;37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seño personalizado">
  <p:cSld name="4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FOTO IZQUIERDA">
  <p:cSld name="Contenido con FOTO IZQUIERDA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NDINAMARCA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FINAL">
  <p:cSld name="LOGOS FINAL">
    <p:bg>
      <p:bgPr>
        <a:solidFill>
          <a:srgbClr val="034464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6671" y="2956987"/>
            <a:ext cx="5838660" cy="944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 Transmilenio">
  <p:cSld name="1_Encabezado de sección Transmilen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 Transmilenio">
  <p:cSld name="2_Encabezado de sección Transmilen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 Transmilenio">
  <p:cSld name="3_Encabezado de sección Transmileni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/>
          <p:nvPr/>
        </p:nvSpPr>
        <p:spPr>
          <a:xfrm>
            <a:off x="838199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Libre Franklin Black"/>
              <a:buNone/>
            </a:pPr>
            <a:r>
              <a:rPr lang="es-ES" sz="5000" b="1" dirty="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EJECUCIÓN PRESUPUESTAL </a:t>
            </a:r>
            <a:endParaRPr sz="5000" b="1" i="0" u="none" strike="noStrike" cap="none" dirty="0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4078986" y="3183372"/>
            <a:ext cx="403402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4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31 DE DICIEMBRE 2025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5" name="Google Shape;65;p4"/>
          <p:cNvSpPr txBox="1"/>
          <p:nvPr/>
        </p:nvSpPr>
        <p:spPr>
          <a:xfrm>
            <a:off x="3075431" y="4108508"/>
            <a:ext cx="6041135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ES" sz="20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DIRECCIÓN ADMINISTRATIVA Y FINANCIERA 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4"/>
          <p:cNvSpPr txBox="1"/>
          <p:nvPr/>
        </p:nvSpPr>
        <p:spPr>
          <a:xfrm>
            <a:off x="4772826" y="4724573"/>
            <a:ext cx="2804841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ES" sz="1600" dirty="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Profesional Universitario </a:t>
            </a:r>
            <a:endParaRPr sz="1400" b="0" i="0" u="none" strike="noStrike" cap="none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 txBox="1"/>
          <p:nvPr/>
        </p:nvSpPr>
        <p:spPr>
          <a:xfrm>
            <a:off x="590550" y="1"/>
            <a:ext cx="841629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464"/>
              </a:buClr>
              <a:buSzPts val="4000"/>
              <a:buFont typeface="Libre Franklin Black"/>
              <a:buNone/>
            </a:pPr>
            <a:r>
              <a:rPr lang="es-ES" sz="4000" dirty="0">
                <a:solidFill>
                  <a:srgbClr val="034464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Presupuesto de Ingresos 2025</a:t>
            </a:r>
            <a:endParaRPr sz="4000" b="0" i="0" u="none" strike="noStrike" cap="none" dirty="0">
              <a:solidFill>
                <a:srgbClr val="034464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5D7DD00-418A-009B-BE41-62C883D09C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99362"/>
              </p:ext>
            </p:extLst>
          </p:nvPr>
        </p:nvGraphicFramePr>
        <p:xfrm>
          <a:off x="1340168" y="1222566"/>
          <a:ext cx="9148000" cy="4282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962858" imgH="3257434" progId="Excel.Sheet.12">
                  <p:embed/>
                </p:oleObj>
              </mc:Choice>
              <mc:Fallback>
                <p:oleObj name="Worksheet" r:id="rId3" imgW="8962858" imgH="32574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168" y="1222566"/>
                        <a:ext cx="9148000" cy="4282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4"/>
          <p:cNvSpPr txBox="1"/>
          <p:nvPr/>
        </p:nvSpPr>
        <p:spPr>
          <a:xfrm>
            <a:off x="590550" y="1"/>
            <a:ext cx="79865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464"/>
              </a:buClr>
              <a:buSzPts val="4000"/>
              <a:buFont typeface="Libre Franklin Black"/>
              <a:buNone/>
            </a:pPr>
            <a:r>
              <a:rPr lang="es-ES" sz="4000" dirty="0">
                <a:solidFill>
                  <a:srgbClr val="034464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Presupuesto Gastos 2025</a:t>
            </a:r>
            <a:endParaRPr sz="4000" b="0" i="0" u="none" strike="noStrike" cap="none" dirty="0">
              <a:solidFill>
                <a:srgbClr val="034464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6BE609F-1BE4-3C47-B57C-E1DAADB8DD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682828"/>
              </p:ext>
            </p:extLst>
          </p:nvPr>
        </p:nvGraphicFramePr>
        <p:xfrm>
          <a:off x="1069847" y="1325564"/>
          <a:ext cx="9592057" cy="4069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496478" imgH="3066986" progId="Excel.Sheet.12">
                  <p:embed/>
                </p:oleObj>
              </mc:Choice>
              <mc:Fallback>
                <p:oleObj name="Worksheet" r:id="rId3" imgW="10496478" imgH="30669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9847" y="1325564"/>
                        <a:ext cx="9592057" cy="4069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2"/>
          <p:cNvSpPr txBox="1"/>
          <p:nvPr/>
        </p:nvSpPr>
        <p:spPr>
          <a:xfrm>
            <a:off x="838199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Libre Franklin Black"/>
              <a:buNone/>
            </a:pPr>
            <a:r>
              <a:rPr lang="es-ES" sz="8000" b="1" i="0" u="none" strike="noStrike" cap="non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¡Gracias!</a:t>
            </a:r>
            <a:endParaRPr sz="8000" b="1" i="0" u="none" strike="noStrike" cap="non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33"/>
          <p:cNvGrpSpPr/>
          <p:nvPr/>
        </p:nvGrpSpPr>
        <p:grpSpPr>
          <a:xfrm>
            <a:off x="630784" y="5219986"/>
            <a:ext cx="1196160" cy="1333759"/>
            <a:chOff x="370051" y="5012153"/>
            <a:chExt cx="1390362" cy="1550298"/>
          </a:xfrm>
        </p:grpSpPr>
        <p:sp>
          <p:nvSpPr>
            <p:cNvPr id="374" name="Google Shape;374;p33"/>
            <p:cNvSpPr/>
            <p:nvPr/>
          </p:nvSpPr>
          <p:spPr>
            <a:xfrm>
              <a:off x="370051" y="6168932"/>
              <a:ext cx="1390362" cy="393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s-ES" sz="1600" b="1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Conócenos </a:t>
              </a:r>
              <a:endParaRPr sz="1600" b="1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pic>
          <p:nvPicPr>
            <p:cNvPr id="375" name="Google Shape;375;p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6843" y="5012153"/>
              <a:ext cx="1156778" cy="1156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</Words>
  <Application>Microsoft Office PowerPoint</Application>
  <PresentationFormat>Panorámica</PresentationFormat>
  <Paragraphs>8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Libre Franklin</vt:lpstr>
      <vt:lpstr>Libre Franklin Black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6ONZ4L3Z Baterista Restitución</dc:creator>
  <cp:lastModifiedBy>DAF11</cp:lastModifiedBy>
  <cp:revision>3</cp:revision>
  <dcterms:created xsi:type="dcterms:W3CDTF">2024-03-18T02:02:39Z</dcterms:created>
  <dcterms:modified xsi:type="dcterms:W3CDTF">2026-03-17T15:39:33Z</dcterms:modified>
</cp:coreProperties>
</file>